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1"/>
    <p:sldMasterId id="2147484310" r:id="rId2"/>
  </p:sldMasterIdLst>
  <p:notesMasterIdLst>
    <p:notesMasterId r:id="rId42"/>
  </p:notesMasterIdLst>
  <p:handoutMasterIdLst>
    <p:handoutMasterId r:id="rId43"/>
  </p:handoutMasterIdLst>
  <p:sldIdLst>
    <p:sldId id="1485" r:id="rId3"/>
    <p:sldId id="1486" r:id="rId4"/>
    <p:sldId id="1482" r:id="rId5"/>
    <p:sldId id="1515" r:id="rId6"/>
    <p:sldId id="1491" r:id="rId7"/>
    <p:sldId id="1516" r:id="rId8"/>
    <p:sldId id="1464" r:id="rId9"/>
    <p:sldId id="1500" r:id="rId10"/>
    <p:sldId id="1510" r:id="rId11"/>
    <p:sldId id="1509" r:id="rId12"/>
    <p:sldId id="1512" r:id="rId13"/>
    <p:sldId id="1511" r:id="rId14"/>
    <p:sldId id="1501" r:id="rId15"/>
    <p:sldId id="1513" r:id="rId16"/>
    <p:sldId id="1526" r:id="rId17"/>
    <p:sldId id="1527" r:id="rId18"/>
    <p:sldId id="1514" r:id="rId19"/>
    <p:sldId id="1503" r:id="rId20"/>
    <p:sldId id="1504" r:id="rId21"/>
    <p:sldId id="1505" r:id="rId22"/>
    <p:sldId id="1517" r:id="rId23"/>
    <p:sldId id="1518" r:id="rId24"/>
    <p:sldId id="1519" r:id="rId25"/>
    <p:sldId id="1520" r:id="rId26"/>
    <p:sldId id="1521" r:id="rId27"/>
    <p:sldId id="1522" r:id="rId28"/>
    <p:sldId id="1523" r:id="rId29"/>
    <p:sldId id="1495" r:id="rId30"/>
    <p:sldId id="1494" r:id="rId31"/>
    <p:sldId id="1498" r:id="rId32"/>
    <p:sldId id="1506" r:id="rId33"/>
    <p:sldId id="1507" r:id="rId34"/>
    <p:sldId id="1497" r:id="rId35"/>
    <p:sldId id="1508" r:id="rId36"/>
    <p:sldId id="1524" r:id="rId37"/>
    <p:sldId id="1525" r:id="rId38"/>
    <p:sldId id="1489" r:id="rId39"/>
    <p:sldId id="1488" r:id="rId40"/>
    <p:sldId id="1484" r:id="rId41"/>
  </p:sldIdLst>
  <p:sldSz cx="12436475" cy="6994525"/>
  <p:notesSz cx="6858000" cy="9144000"/>
  <p:custDataLst>
    <p:tags r:id="rId44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0" name="Author" initials="A" lastIdx="0" clrIdx="1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38"/>
    <a:srgbClr val="001344"/>
    <a:srgbClr val="E3C038"/>
    <a:srgbClr val="0078D7"/>
    <a:srgbClr val="000000"/>
    <a:srgbClr val="FFFFFF"/>
    <a:srgbClr val="592C8C"/>
    <a:srgbClr val="505050"/>
    <a:srgbClr val="00BCF2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5FC36B-793C-4191-AEAB-ACD5ECCADFA2}" v="48" dt="2022-05-06T15:57:05.504"/>
    <p1510:client id="{95FDE4E8-E353-474E-A28B-C4B02DEEDB17}" v="806" dt="2022-05-06T14:59:42.293"/>
    <p1510:client id="{FA577BF8-5C06-4177-A8E0-5F8D1914AD4D}" v="837" dt="2022-05-06T16:01:12.2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5/16/2022 11:04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5/16/2022 11:03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5/16/2022 11:04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7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5/16/2022 11:04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34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5/16/2022 11:04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88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5/16/2022 11:04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02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5/16/2022 11:04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34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5/16/2022 11:04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54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5/16/2022 11:04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54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5/16/2022 11:04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43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5/16/2022 11:04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webSockets</a:t>
            </a:r>
            <a:endParaRPr lang="en-US" b="0" i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foreverFrame</a:t>
            </a:r>
            <a:endParaRPr lang="en-US" b="0" i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serverSentEvents</a:t>
            </a:r>
            <a:endParaRPr lang="en-US" b="0" i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longPolling</a:t>
            </a:r>
            <a:endParaRPr lang="en-US" b="0" i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5/16/2022 11:04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33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5/16/2022 11:04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5/16/2022 11:04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84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5/16/2022 11:04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40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5/16/2022 11:04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42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2589213" y="699434"/>
            <a:ext cx="7258049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3074"/>
            <a:ext cx="763310" cy="58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/>
          </p:blipFill>
          <p:spPr bwMode="auto">
            <a:xfrm>
              <a:off x="554210" y="6323074"/>
              <a:ext cx="763310" cy="588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3074"/>
            <a:ext cx="763310" cy="58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3074"/>
            <a:ext cx="763310" cy="58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2591423" y="699434"/>
            <a:ext cx="7253629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561637" y="619871"/>
            <a:ext cx="1647952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May 5</a:t>
            </a:r>
            <a:r>
              <a:rPr lang="en-US" sz="2400" kern="1200" baseline="300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 – 7</a:t>
            </a:r>
            <a:r>
              <a:rPr lang="en-US" sz="2400" kern="1200" baseline="300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,2022</a:t>
            </a:r>
          </a:p>
        </p:txBody>
      </p:sp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797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2591423" y="699434"/>
            <a:ext cx="7253629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7D4634-E12D-4F3C-8848-E41C183EBE33}"/>
              </a:ext>
            </a:extLst>
          </p:cNvPr>
          <p:cNvGrpSpPr/>
          <p:nvPr userDrawn="1"/>
        </p:nvGrpSpPr>
        <p:grpSpPr>
          <a:xfrm>
            <a:off x="1" y="6240463"/>
            <a:ext cx="12436474" cy="754062"/>
            <a:chOff x="1" y="6240463"/>
            <a:chExt cx="12436474" cy="754062"/>
          </a:xfrm>
        </p:grpSpPr>
        <p:sp>
          <p:nvSpPr>
            <p:cNvPr id="8" name="Rectangle 7"/>
            <p:cNvSpPr/>
            <p:nvPr userDrawn="1"/>
          </p:nvSpPr>
          <p:spPr bwMode="auto">
            <a:xfrm>
              <a:off x="1" y="6240463"/>
              <a:ext cx="12436474" cy="75406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61022FB-F1AC-4578-B53E-77613F1EC93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10" y="6323074"/>
              <a:ext cx="763310" cy="588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98499-D631-4393-BC04-398CD5CEE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5637" y="225400"/>
            <a:ext cx="7601006" cy="654372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D3350EA-831C-4C6A-A770-BC019C18E5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903068" y="4106862"/>
            <a:ext cx="2857937" cy="22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5E148-B7E1-4708-980E-4EC968B21E98}"/>
              </a:ext>
            </a:extLst>
          </p:cNvPr>
          <p:cNvSpPr txBox="1"/>
          <p:nvPr userDrawn="1"/>
        </p:nvSpPr>
        <p:spPr>
          <a:xfrm>
            <a:off x="312736" y="1668462"/>
            <a:ext cx="4038600" cy="6832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lang="en-US" sz="2800" b="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/>
            <a:r>
              <a:rPr lang="es-ES" noProof="0"/>
              <a:t>Nuestro patrocinadores</a:t>
            </a:r>
          </a:p>
        </p:txBody>
      </p:sp>
    </p:spTree>
    <p:extLst>
      <p:ext uri="{BB962C8B-B14F-4D97-AF65-F5344CB8AC3E}">
        <p14:creationId xmlns:p14="http://schemas.microsoft.com/office/powerpoint/2010/main" val="1711999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09" y="38335"/>
              <a:ext cx="763310" cy="588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10047643" y="6219589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3" r:id="rId32"/>
    <p:sldLayoutId id="2147484381" r:id="rId3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>
                    <a:solidFill>
                      <a:schemeClr val="bg1"/>
                    </a:solidFill>
                  </a:rPr>
                  <a:t> necessary)</a:t>
                </a:r>
                <a:endParaRPr lang="en-US" sz="10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bit.ly/3shlrR2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7517BD-224A-E8E5-7C94-99E656FD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Cómo funciona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69C21-FCAA-B5AC-93D3-96CF1F924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25" y="1212849"/>
            <a:ext cx="5819406" cy="54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0139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61A9DE-5587-F235-52D2-27466FE554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769989"/>
          </a:xfrm>
        </p:spPr>
        <p:txBody>
          <a:bodyPr/>
          <a:lstStyle/>
          <a:p>
            <a:r>
              <a:rPr lang="en-US" err="1"/>
              <a:t>webSockets</a:t>
            </a:r>
            <a:endParaRPr lang="en-US"/>
          </a:p>
          <a:p>
            <a:r>
              <a:rPr lang="en-US" err="1"/>
              <a:t>foreverFrame</a:t>
            </a:r>
            <a:endParaRPr lang="en-US"/>
          </a:p>
          <a:p>
            <a:r>
              <a:rPr lang="en-US" err="1"/>
              <a:t>serverSentEvents</a:t>
            </a:r>
            <a:endParaRPr lang="en-US"/>
          </a:p>
          <a:p>
            <a:r>
              <a:rPr lang="en-US" err="1"/>
              <a:t>longPolling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91DFF-86A0-DCCD-9BE2-19BA9DF4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Transportes de SignalR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6823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79B75D-2F0C-3D4D-8386-16AD6001F4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4025717"/>
          </a:xfrm>
        </p:spPr>
        <p:txBody>
          <a:bodyPr/>
          <a:lstStyle/>
          <a:p>
            <a:r>
              <a:rPr lang="es-ES" sz="3200"/>
              <a:t>Aplicaciones que requieren actualizaciones desde el servidor con mucha frecuencia como juegos, redes sociales, aplicaciones de votación, subastas, mapas y GPS.</a:t>
            </a:r>
          </a:p>
          <a:p>
            <a:r>
              <a:rPr lang="es-ES" sz="3200"/>
              <a:t>Paneles y aplicaciones de supervisión, actualizaciones de venta instantáneas o alertas de viaje.</a:t>
            </a:r>
          </a:p>
          <a:p>
            <a:r>
              <a:rPr lang="es-ES" sz="3200"/>
              <a:t>Aplicaciones de colaboración como aplicaciones de pizarra o software de reuniones.</a:t>
            </a:r>
          </a:p>
          <a:p>
            <a:r>
              <a:rPr lang="es-ES" sz="3200"/>
              <a:t>Aplicaciones que requieren notificaciones.</a:t>
            </a:r>
            <a:endParaRPr lang="en-US" sz="3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03CD7-3BC4-041D-DB03-D4F2A386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Escenarios para SignalR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5562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B6016A-C929-9BF8-2348-35415DA0E5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179058"/>
          </a:xfrm>
        </p:spPr>
        <p:txBody>
          <a:bodyPr/>
          <a:lstStyle/>
          <a:p>
            <a:pPr marL="0" indent="0">
              <a:buNone/>
            </a:pPr>
            <a:r>
              <a:rPr lang="es-ES" sz="2400"/>
              <a:t>Azure SignalR </a:t>
            </a:r>
            <a:r>
              <a:rPr lang="es-ES" sz="2400" err="1"/>
              <a:t>Service</a:t>
            </a:r>
            <a:r>
              <a:rPr lang="es-ES" sz="2400"/>
              <a:t> simplifica la incorporación de funcionalidades web en tiempo real a las aplicaciones a través de HTTP. Esta funcionalidad en tiempo real permite al servicio insertar las actualizaciones de contenido en los clientes conectados, como una única página web o aplicaciones móviles. Como resultado, los clientes se actualizan sin necesidad de sondear el servidor ni de enviar nuevas solicitudes HTTP para las actualizaciones.</a:t>
            </a:r>
            <a:endParaRPr lang="en-US" sz="2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0337A6-26AF-7B05-912D-618D5F5A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6896"/>
            <a:ext cx="11810998" cy="917575"/>
          </a:xfrm>
        </p:spPr>
        <p:txBody>
          <a:bodyPr/>
          <a:lstStyle/>
          <a:p>
            <a:r>
              <a:rPr lang="es-ES"/>
              <a:t>Qué es Azure SignalR</a:t>
            </a:r>
            <a:endParaRPr lang="en-US"/>
          </a:p>
        </p:txBody>
      </p:sp>
      <p:pic>
        <p:nvPicPr>
          <p:cNvPr id="6146" name="Picture 2" descr="Application structure in default mode">
            <a:extLst>
              <a:ext uri="{FF2B5EF4-FFF2-40B4-BE49-F238E27FC236}">
                <a16:creationId xmlns:a16="http://schemas.microsoft.com/office/drawing/2014/main" id="{D375F5E4-2417-053F-1547-0E15D3B01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709" y="4499312"/>
            <a:ext cx="91440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00531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F31B08-6FBD-C606-3BCF-22AD4D06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Opciones</a:t>
            </a:r>
            <a:endParaRPr lang="en-US"/>
          </a:p>
        </p:txBody>
      </p:sp>
      <p:pic>
        <p:nvPicPr>
          <p:cNvPr id="5122" name="Picture 2" descr="Managed SignalR Service">
            <a:extLst>
              <a:ext uri="{FF2B5EF4-FFF2-40B4-BE49-F238E27FC236}">
                <a16:creationId xmlns:a16="http://schemas.microsoft.com/office/drawing/2014/main" id="{47DA7AF4-761B-E402-9892-79034BAA4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66" y="2129110"/>
            <a:ext cx="8580541" cy="33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33396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62FE1-D8B0-C8D4-6B27-0FCD01E78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Cómo funciona	</a:t>
            </a:r>
            <a:endParaRPr lang="en-US"/>
          </a:p>
        </p:txBody>
      </p:sp>
      <p:pic>
        <p:nvPicPr>
          <p:cNvPr id="7170" name="Picture 2" descr="Architecture">
            <a:extLst>
              <a:ext uri="{FF2B5EF4-FFF2-40B4-BE49-F238E27FC236}">
                <a16:creationId xmlns:a16="http://schemas.microsoft.com/office/drawing/2014/main" id="{B0D75FC6-1D8D-9C14-CBBC-9F320025E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8" y="1654175"/>
            <a:ext cx="47244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26075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6458-B2F3-9178-BF83-8D9D27020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Modos de servicio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B8BDE-297F-FC5D-CBC8-2ACF7AC811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92881"/>
          </a:xfrm>
        </p:spPr>
        <p:txBody>
          <a:bodyPr/>
          <a:lstStyle/>
          <a:p>
            <a:r>
              <a:rPr lang="es-ES"/>
              <a:t>Por defecto </a:t>
            </a:r>
          </a:p>
          <a:p>
            <a:r>
              <a:rPr lang="es-ES"/>
              <a:t>Serverless</a:t>
            </a:r>
          </a:p>
          <a:p>
            <a:r>
              <a:rPr lang="es-ES"/>
              <a:t>Clásico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9512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BEE7-2D01-92D7-82F6-9D3FDAB2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Cómo se usa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5988B-15A8-CCBA-823F-BBA41AB13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375487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/>
              <a:t>Escalar una aplicación de ASP.NET Core SignalR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/>
              <a:t>Compilar aplicaciones en tiempo real sin servidor usando la integración de Azure </a:t>
            </a:r>
            <a:r>
              <a:rPr lang="es-ES" err="1"/>
              <a:t>Functions</a:t>
            </a:r>
            <a:r>
              <a:rPr lang="es-ES"/>
              <a:t> con Azure SignalR </a:t>
            </a:r>
            <a:r>
              <a:rPr lang="es-ES" err="1"/>
              <a:t>Service</a:t>
            </a:r>
            <a:endParaRPr lang="es-E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/>
              <a:t>Enviar mensajes desde el servidor a clientes a través de la API REST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3356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A310E0-6D6A-FD1B-7AC4-4676029B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Limitaciones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26C02-4552-F6B1-01B5-5F81E46BF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877" y="1216026"/>
            <a:ext cx="6480720" cy="51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553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1F0DB8-2B4B-F64E-A3DD-A2CAC5924A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D13909-D7BE-7A13-9EED-A5E3289E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Precios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35F58-9D9F-D0FD-9240-C0ECEB18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73" y="1340797"/>
            <a:ext cx="8429128" cy="521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065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33898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FC2548-C4EB-5911-0A56-81E6D1DED1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https://bit.ly/3P0KFNj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DB1B33-BB25-B842-9F16-A4D91280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90" y="2114550"/>
            <a:ext cx="7607463" cy="1840230"/>
          </a:xfrm>
        </p:spPr>
        <p:txBody>
          <a:bodyPr/>
          <a:lstStyle/>
          <a:p>
            <a:r>
              <a:rPr lang="es-ES"/>
              <a:t>Vamos a pasear por las </a:t>
            </a:r>
            <a:r>
              <a:rPr lang="es-ES" err="1"/>
              <a:t>termópilas</a:t>
            </a:r>
            <a:r>
              <a:rPr lang="es-ES"/>
              <a:t> a ver qué se cuece</a:t>
            </a:r>
            <a:endParaRPr lang="en-US"/>
          </a:p>
        </p:txBody>
      </p:sp>
      <p:pic>
        <p:nvPicPr>
          <p:cNvPr id="1026" name="Picture 2" descr="Qué hiciste en la guerra, Leónidas? | Cultura | EL PAÍS">
            <a:extLst>
              <a:ext uri="{FF2B5EF4-FFF2-40B4-BE49-F238E27FC236}">
                <a16:creationId xmlns:a16="http://schemas.microsoft.com/office/drawing/2014/main" id="{D497661A-85B7-FBA4-9D34-AF785D489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050" y="1057274"/>
            <a:ext cx="3587435" cy="487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03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AZURE FLUID RELAY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62B8356-987C-6409-7ED6-2DD25F7B7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1693" y="904974"/>
            <a:ext cx="1630714" cy="163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4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Fluid Framework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0838" y="1866158"/>
            <a:ext cx="11734798" cy="4752000"/>
          </a:xfrm>
        </p:spPr>
        <p:txBody>
          <a:bodyPr/>
          <a:lstStyle/>
          <a:p>
            <a:pPr algn="just"/>
            <a:r>
              <a:rPr lang="es-ES" sz="2800"/>
              <a:t>Es un código abierto, independiente de la plataforma que podemos utilizar para distribuir y sincronizar un estado compartido en tiempo real.</a:t>
            </a:r>
          </a:p>
          <a:p>
            <a:pPr algn="just"/>
            <a:endParaRPr lang="es-ES" sz="2400"/>
          </a:p>
          <a:p>
            <a:pPr algn="just"/>
            <a:r>
              <a:rPr lang="es-ES" sz="2800"/>
              <a:t>Permiten que múltiples clientes construyan y operen simultáneamente sobre estructuras de datos compartidos usando patrones de programación muy similares a los que se usarían al trabajar con datos locales, permitiendo ofrecer experiencias de colaboración con un rendimiento excepcional.</a:t>
            </a:r>
          </a:p>
          <a:p>
            <a:pPr algn="just"/>
            <a:endParaRPr lang="es-ES" sz="2800"/>
          </a:p>
          <a:p>
            <a:pPr algn="just"/>
            <a:r>
              <a:rPr lang="es-ES" sz="2800"/>
              <a:t>Y existe porque… ¡simplemente es muy difícil garantizar ese tipo de experiencias colaborativas de alto rendimiento y baja latencia!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CB88169-FE2C-4CA0-A04A-614975256E4F}"/>
              </a:ext>
            </a:extLst>
          </p:cNvPr>
          <p:cNvSpPr txBox="1">
            <a:spLocks/>
          </p:cNvSpPr>
          <p:nvPr/>
        </p:nvSpPr>
        <p:spPr>
          <a:xfrm>
            <a:off x="274637" y="982662"/>
            <a:ext cx="7467599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b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¿Qué es y por qué existe?</a:t>
            </a:r>
          </a:p>
        </p:txBody>
      </p:sp>
    </p:spTree>
    <p:extLst>
      <p:ext uri="{BB962C8B-B14F-4D97-AF65-F5344CB8AC3E}">
        <p14:creationId xmlns:p14="http://schemas.microsoft.com/office/powerpoint/2010/main" val="17503443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Fluid Framework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0838" y="1996702"/>
            <a:ext cx="11734798" cy="4308872"/>
          </a:xfrm>
        </p:spPr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s-ES" sz="2800"/>
              <a:t>Un modelo de aplicación centrado en el cliente con persistencia de datos que no requiere código de servidor personalizado.</a:t>
            </a:r>
          </a:p>
          <a:p>
            <a:pPr marL="514350" indent="-514350" algn="just">
              <a:buFont typeface="+mj-lt"/>
              <a:buAutoNum type="arabicPeriod"/>
            </a:pPr>
            <a:endParaRPr lang="es-ES" sz="2000"/>
          </a:p>
          <a:p>
            <a:pPr marL="514350" indent="-514350" algn="just">
              <a:buFont typeface="+mj-lt"/>
              <a:buAutoNum type="arabicPeriod"/>
            </a:pPr>
            <a:r>
              <a:rPr lang="es-ES" sz="2800"/>
              <a:t>Estructuras de datos distribuidas con modelos de programación conocidos.</a:t>
            </a:r>
          </a:p>
          <a:p>
            <a:pPr marL="514350" indent="-514350" algn="just">
              <a:buFont typeface="+mj-lt"/>
              <a:buAutoNum type="arabicPeriod"/>
            </a:pPr>
            <a:endParaRPr lang="es-ES" sz="2000"/>
          </a:p>
          <a:p>
            <a:pPr marL="514350" indent="-514350" algn="just">
              <a:buFont typeface="+mj-lt"/>
              <a:buAutoNum type="arabicPeriod"/>
            </a:pPr>
            <a:r>
              <a:rPr lang="es-ES" sz="2800"/>
              <a:t>Latencia muy baja.</a:t>
            </a:r>
          </a:p>
          <a:p>
            <a:pPr marL="514350" indent="-514350" algn="just">
              <a:buFont typeface="+mj-lt"/>
              <a:buAutoNum type="arabicPeriod"/>
            </a:pPr>
            <a:endParaRPr lang="es-ES" sz="2800"/>
          </a:p>
          <a:p>
            <a:pPr marL="514350" indent="-514350" algn="just">
              <a:buFont typeface="+mj-lt"/>
              <a:buAutoNum type="arabicPeriod"/>
            </a:pPr>
            <a:r>
              <a:rPr lang="es-ES" sz="2800"/>
              <a:t>Funciona perfectamente con los principales </a:t>
            </a:r>
            <a:r>
              <a:rPr lang="es-ES" sz="2800" i="1"/>
              <a:t>frameworks</a:t>
            </a:r>
            <a:r>
              <a:rPr lang="es-ES" sz="2800"/>
              <a:t> de JavaScript, como por ejemplo React, Angular o Vue.</a:t>
            </a:r>
            <a:endParaRPr lang="en-US" sz="280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CB88169-FE2C-4CA0-A04A-614975256E4F}"/>
              </a:ext>
            </a:extLst>
          </p:cNvPr>
          <p:cNvSpPr txBox="1">
            <a:spLocks/>
          </p:cNvSpPr>
          <p:nvPr/>
        </p:nvSpPr>
        <p:spPr>
          <a:xfrm>
            <a:off x="274637" y="982662"/>
            <a:ext cx="7467599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b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¿Qué nos ofrece?</a:t>
            </a:r>
          </a:p>
        </p:txBody>
      </p:sp>
    </p:spTree>
    <p:extLst>
      <p:ext uri="{BB962C8B-B14F-4D97-AF65-F5344CB8AC3E}">
        <p14:creationId xmlns:p14="http://schemas.microsoft.com/office/powerpoint/2010/main" val="4292293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Fluid Framework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CB88169-FE2C-4CA0-A04A-614975256E4F}"/>
              </a:ext>
            </a:extLst>
          </p:cNvPr>
          <p:cNvSpPr txBox="1">
            <a:spLocks/>
          </p:cNvSpPr>
          <p:nvPr/>
        </p:nvSpPr>
        <p:spPr>
          <a:xfrm>
            <a:off x="274637" y="982662"/>
            <a:ext cx="7467599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b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¿Cómo funciona?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4C9C84C-D196-ABE8-7E96-50511D01F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838" y="2018305"/>
            <a:ext cx="11734798" cy="4592026"/>
          </a:xfrm>
        </p:spPr>
        <p:txBody>
          <a:bodyPr/>
          <a:lstStyle/>
          <a:p>
            <a:pPr algn="just"/>
            <a:r>
              <a:rPr lang="es-ES" sz="3200"/>
              <a:t>En alto nivel, Fluid Framework como tecnología se basa en tres conceptos o elementos:</a:t>
            </a:r>
          </a:p>
          <a:p>
            <a:pPr algn="just"/>
            <a:endParaRPr lang="es-ES" sz="3200"/>
          </a:p>
          <a:p>
            <a:pPr marL="1257300" indent="-457200" algn="just">
              <a:buFont typeface="Arial" panose="020B0604020202020204" pitchFamily="34" charset="0"/>
              <a:buChar char="•"/>
            </a:pPr>
            <a:r>
              <a:rPr lang="es-ES" sz="2800" b="1">
                <a:latin typeface="Segoe UI Emoji" panose="020B0502040204020203" pitchFamily="34" charset="0"/>
                <a:ea typeface="Segoe UI Emoji" panose="020B0502040204020203" pitchFamily="34" charset="0"/>
              </a:rPr>
              <a:t>Estructuras de Datos Distribuidas</a:t>
            </a:r>
          </a:p>
          <a:p>
            <a:pPr marL="1257300" indent="-457200" algn="just">
              <a:buFont typeface="Arial" panose="020B0604020202020204" pitchFamily="34" charset="0"/>
              <a:buChar char="•"/>
            </a:pPr>
            <a:endParaRPr lang="es-ES" sz="1400" b="1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1257300" indent="-457200" algn="just">
              <a:buFont typeface="Arial" panose="020B0604020202020204" pitchFamily="34" charset="0"/>
              <a:buChar char="•"/>
            </a:pPr>
            <a:r>
              <a:rPr lang="es-ES" sz="2800" b="1">
                <a:latin typeface="Segoe UI Emoji" panose="020B0502040204020203" pitchFamily="34" charset="0"/>
                <a:ea typeface="Segoe UI Emoji" panose="020B0502040204020203" pitchFamily="34" charset="0"/>
              </a:rPr>
              <a:t>Contenedores</a:t>
            </a:r>
          </a:p>
          <a:p>
            <a:pPr marL="1257300" indent="-457200" algn="just">
              <a:buFont typeface="Arial" panose="020B0604020202020204" pitchFamily="34" charset="0"/>
              <a:buChar char="•"/>
            </a:pPr>
            <a:endParaRPr lang="es-ES" sz="1400" b="1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1257300" indent="-457200" algn="just">
              <a:buFont typeface="Arial" panose="020B0604020202020204" pitchFamily="34" charset="0"/>
              <a:buChar char="•"/>
            </a:pPr>
            <a:r>
              <a:rPr lang="es-ES" sz="2800" b="1">
                <a:latin typeface="Segoe UI Emoji" panose="020B0502040204020203" pitchFamily="34" charset="0"/>
                <a:ea typeface="Segoe UI Emoji" panose="020B0502040204020203" pitchFamily="34" charset="0"/>
              </a:rPr>
              <a:t>Servicio</a:t>
            </a:r>
          </a:p>
          <a:p>
            <a:pPr algn="just"/>
            <a:endParaRPr lang="es-ES" sz="3200"/>
          </a:p>
          <a:p>
            <a:pPr algn="just"/>
            <a:r>
              <a:rPr lang="es-ES" sz="3200"/>
              <a:t>Veremos el detalle de cada uno de estos durante la demo </a:t>
            </a:r>
            <a:r>
              <a:rPr lang="en-US" sz="3200"/>
              <a:t>😉</a:t>
            </a:r>
            <a:endParaRPr lang="es-ES" sz="3200"/>
          </a:p>
        </p:txBody>
      </p:sp>
    </p:spTree>
    <p:extLst>
      <p:ext uri="{BB962C8B-B14F-4D97-AF65-F5344CB8AC3E}">
        <p14:creationId xmlns:p14="http://schemas.microsoft.com/office/powerpoint/2010/main" val="2137483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Azure Fluid Relay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0838" y="2018305"/>
            <a:ext cx="11734798" cy="3927229"/>
          </a:xfrm>
        </p:spPr>
        <p:txBody>
          <a:bodyPr/>
          <a:lstStyle/>
          <a:p>
            <a:pPr algn="just"/>
            <a:r>
              <a:rPr lang="es-ES" sz="3200"/>
              <a:t>Azure Fluid Relay es la oferta administrada de una implementación del componente de Servicio del Fluid Framework.</a:t>
            </a:r>
          </a:p>
          <a:p>
            <a:pPr algn="just"/>
            <a:endParaRPr lang="es-ES" sz="3200"/>
          </a:p>
          <a:p>
            <a:pPr algn="just"/>
            <a:r>
              <a:rPr lang="es-ES" sz="3200"/>
              <a:t>Incluye librerías de conexión entre el código cliente y los recursos en Azure que permiten a equipos de desarrollo crear experiencias de colaboración y replicación del estado de los clientes conectados en tiempo real.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2E80AE-8940-A71E-5634-A791AF5E3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605" y="256901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9259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4983B2-5F9D-4788-1C74-578A85A814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/>
              <a:t>Un editor de Markdown colaborativo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E9E320A-F115-A963-64E2-C35E597E5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1933" y="2849190"/>
            <a:ext cx="1080120" cy="108012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A9716B4-043A-E2B5-58F1-BFF8C8DE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2793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Azure Fluid Relay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FAF95C3-9D42-6758-A760-81C5F97CFCC3}"/>
              </a:ext>
            </a:extLst>
          </p:cNvPr>
          <p:cNvSpPr txBox="1">
            <a:spLocks/>
          </p:cNvSpPr>
          <p:nvPr/>
        </p:nvSpPr>
        <p:spPr>
          <a:xfrm>
            <a:off x="274637" y="1069198"/>
            <a:ext cx="7467599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b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¿Cuándo estará disponible?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FD9E952-B907-13A8-8EDE-B5CB3B58B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605" y="256901"/>
            <a:ext cx="756000" cy="75600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B726937-8235-5AEE-AC8C-5C2298E614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838" y="1913086"/>
            <a:ext cx="11734798" cy="1735860"/>
          </a:xfrm>
        </p:spPr>
        <p:txBody>
          <a:bodyPr/>
          <a:lstStyle/>
          <a:p>
            <a:pPr algn="just"/>
            <a:r>
              <a:rPr lang="es-ES" sz="2800"/>
              <a:t>La tecnología principal que impulsa Fluid Framework es madura y estable; sin embargo, las capas creadas sobre esa base siguen siendo un trabajo en curso. En cuanto a Azure Fluid Relay, se espera que este disponible en «</a:t>
            </a:r>
            <a:r>
              <a:rPr lang="es-ES" sz="2800" i="1"/>
              <a:t>General Availability</a:t>
            </a:r>
            <a:r>
              <a:rPr lang="es-ES" sz="2800"/>
              <a:t>» para el Q3 de este año.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7E2040-A43C-E286-60B3-1F8A2DD1FDD2}"/>
              </a:ext>
            </a:extLst>
          </p:cNvPr>
          <p:cNvGrpSpPr/>
          <p:nvPr/>
        </p:nvGrpSpPr>
        <p:grpSpPr>
          <a:xfrm>
            <a:off x="927000" y="3881866"/>
            <a:ext cx="10582475" cy="2927764"/>
            <a:chOff x="926999" y="3771487"/>
            <a:chExt cx="10582475" cy="29277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B0F796-3E00-4FDE-9A00-36B9CF8EB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6999" y="3771487"/>
              <a:ext cx="10582475" cy="2927764"/>
            </a:xfrm>
            <a:prstGeom prst="rect">
              <a:avLst/>
            </a:prstGeom>
            <a:ln w="38100">
              <a:solidFill>
                <a:srgbClr val="001344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68FD55-4B99-5C5C-F080-F2154F3E4053}"/>
                </a:ext>
              </a:extLst>
            </p:cNvPr>
            <p:cNvSpPr/>
            <p:nvPr/>
          </p:nvSpPr>
          <p:spPr bwMode="auto">
            <a:xfrm>
              <a:off x="5858196" y="5081438"/>
              <a:ext cx="1884039" cy="905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s-E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56616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AZURE WEB PUBSUB</a:t>
            </a:r>
          </a:p>
        </p:txBody>
      </p:sp>
      <p:pic>
        <p:nvPicPr>
          <p:cNvPr id="2050" name="Picture 2" descr="Azure Web PubSub: publicación web mediante WebSocket | Microsoft Azure">
            <a:extLst>
              <a:ext uri="{FF2B5EF4-FFF2-40B4-BE49-F238E27FC236}">
                <a16:creationId xmlns:a16="http://schemas.microsoft.com/office/drawing/2014/main" id="{88976B93-974C-2F58-D123-13877B5B7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49" y="1913086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986C14F3-FC03-4BDC-CC55-3DB1069D6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Azure Web </a:t>
            </a:r>
            <a:r>
              <a:rPr lang="en-US" err="1"/>
              <a:t>PubSub</a:t>
            </a:r>
            <a:r>
              <a:rPr lang="en-US"/>
              <a:t> Service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9A079A6-FA3D-A0FC-CF52-09D8D9654B97}"/>
              </a:ext>
            </a:extLst>
          </p:cNvPr>
          <p:cNvSpPr txBox="1">
            <a:spLocks/>
          </p:cNvSpPr>
          <p:nvPr/>
        </p:nvSpPr>
        <p:spPr>
          <a:xfrm>
            <a:off x="274637" y="982662"/>
            <a:ext cx="7467599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¿</a:t>
            </a:r>
            <a:r>
              <a:rPr lang="en-US" sz="3200" b="1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Qué</a:t>
            </a:r>
            <a:r>
              <a:rPr lang="en-US" sz="3200" b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es?</a:t>
            </a:r>
          </a:p>
        </p:txBody>
      </p:sp>
      <p:pic>
        <p:nvPicPr>
          <p:cNvPr id="1030" name="Picture 6" descr="Jiu Jitsu - Jiu Jitsu Japanese Symbol Clipart (600x1227), Png Download">
            <a:extLst>
              <a:ext uri="{FF2B5EF4-FFF2-40B4-BE49-F238E27FC236}">
                <a16:creationId xmlns:a16="http://schemas.microsoft.com/office/drawing/2014/main" id="{830E6DE8-8049-3B98-F28E-62A0D4B6A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565" y="688950"/>
            <a:ext cx="2777802" cy="577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E303611-DD91-AFD8-BDEF-95B7418E3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3140" y="1615068"/>
            <a:ext cx="8723906" cy="5355312"/>
          </a:xfrm>
        </p:spPr>
        <p:txBody>
          <a:bodyPr/>
          <a:lstStyle/>
          <a:p>
            <a:r>
              <a:rPr lang="es-ES" sz="3200"/>
              <a:t>Servicio que ayuda a crear aplicaciones web de mensajería en tiempo real mediante </a:t>
            </a:r>
            <a:r>
              <a:rPr lang="es-ES" sz="3200" b="1" err="1"/>
              <a:t>WebSockets</a:t>
            </a:r>
            <a:r>
              <a:rPr lang="es-ES" sz="3200"/>
              <a:t> y el patrón de publicación y suscripción. </a:t>
            </a:r>
          </a:p>
          <a:p>
            <a:pPr algn="just"/>
            <a:r>
              <a:rPr lang="es-ES" sz="3200"/>
              <a:t>Permite: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/>
              <a:t>Publicar actualizaciones de contenido entre el servidor y los clientes conectados.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/>
              <a:t>Los clientes no necesitan buscar las actualizaciones más recientes ni enviar nuevas solicitudes HTTP para las actualizaciones.</a:t>
            </a:r>
          </a:p>
        </p:txBody>
      </p:sp>
    </p:spTree>
    <p:extLst>
      <p:ext uri="{BB962C8B-B14F-4D97-AF65-F5344CB8AC3E}">
        <p14:creationId xmlns:p14="http://schemas.microsoft.com/office/powerpoint/2010/main" val="15761687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6464BA-9283-D709-1C56-35A1BDBB2819}"/>
              </a:ext>
            </a:extLst>
          </p:cNvPr>
          <p:cNvSpPr/>
          <p:nvPr/>
        </p:nvSpPr>
        <p:spPr bwMode="auto">
          <a:xfrm>
            <a:off x="-1" y="422640"/>
            <a:ext cx="12436476" cy="2616098"/>
          </a:xfrm>
          <a:prstGeom prst="rect">
            <a:avLst/>
          </a:prstGeom>
          <a:solidFill>
            <a:srgbClr val="0013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89645" y="2284244"/>
            <a:ext cx="11402814" cy="1662535"/>
          </a:xfrm>
          <a:noFill/>
        </p:spPr>
        <p:txBody>
          <a:bodyPr/>
          <a:lstStyle/>
          <a:p>
            <a:br>
              <a:rPr lang="en-US" sz="6000"/>
            </a:br>
            <a:r>
              <a:rPr lang="es-ES" sz="5900"/>
              <a:t>LA BATALLA POR EL TIEMPO REAL</a:t>
            </a:r>
            <a:endParaRPr lang="en-US" sz="5900"/>
          </a:p>
        </p:txBody>
      </p:sp>
      <p:pic>
        <p:nvPicPr>
          <p:cNvPr id="7" name="Picture 6" descr="Text, logo&#10;&#10;Description automatically generated">
            <a:extLst>
              <a:ext uri="{FF2B5EF4-FFF2-40B4-BE49-F238E27FC236}">
                <a16:creationId xmlns:a16="http://schemas.microsoft.com/office/drawing/2014/main" id="{A2481E71-DB20-D18A-C336-343227751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637" y="544934"/>
            <a:ext cx="4851246" cy="2542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C985E9-960E-2779-12A9-D40008AE3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079" y="199040"/>
            <a:ext cx="2416670" cy="59653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61653" y="4145334"/>
            <a:ext cx="10998198" cy="1828007"/>
          </a:xfrm>
          <a:noFill/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/>
              <a:t>Sergio Parra         </a:t>
            </a:r>
            <a:r>
              <a:rPr lang="es-ES"/>
              <a:t>(@sparraguerra)</a:t>
            </a:r>
            <a:endParaRPr lang="en-US"/>
          </a:p>
          <a:p>
            <a:pPr>
              <a:spcBef>
                <a:spcPts val="1200"/>
              </a:spcBef>
            </a:pPr>
            <a:r>
              <a:rPr lang="en-US"/>
              <a:t>Santiago Porras   </a:t>
            </a:r>
            <a:r>
              <a:rPr lang="es-ES"/>
              <a:t>(@saintwukong)</a:t>
            </a:r>
            <a:endParaRPr lang="en-US"/>
          </a:p>
          <a:p>
            <a:pPr>
              <a:spcBef>
                <a:spcPts val="1200"/>
              </a:spcBef>
            </a:pPr>
            <a:r>
              <a:rPr lang="en-US"/>
              <a:t>Rodrigo Liberoff  </a:t>
            </a:r>
            <a:r>
              <a:rPr lang="es-ES"/>
              <a:t>(@rliberoff)</a:t>
            </a:r>
            <a:endParaRPr lang="en-US"/>
          </a:p>
          <a:p>
            <a:pPr>
              <a:spcBef>
                <a:spcPts val="1200"/>
              </a:spcBef>
            </a:pPr>
            <a:endParaRPr lang="en-US"/>
          </a:p>
        </p:txBody>
      </p:sp>
      <p:pic>
        <p:nvPicPr>
          <p:cNvPr id="11" name="Imagen 2">
            <a:extLst>
              <a:ext uri="{FF2B5EF4-FFF2-40B4-BE49-F238E27FC236}">
                <a16:creationId xmlns:a16="http://schemas.microsoft.com/office/drawing/2014/main" id="{B51C0F8B-90C1-7972-3AD7-D22F7CF4B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6848" y="4421907"/>
            <a:ext cx="1765422" cy="7122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Brazilian Gracie Jiu-Jitsu History | BJJ | Martial Arts | Self-Defense |  Judo | Gracie Heritage | Royce, Helio, Carlos Gracie">
            <a:extLst>
              <a:ext uri="{FF2B5EF4-FFF2-40B4-BE49-F238E27FC236}">
                <a16:creationId xmlns:a16="http://schemas.microsoft.com/office/drawing/2014/main" id="{AF2296D4-61B5-D0B3-3629-B7D6AA01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373" y="1610526"/>
            <a:ext cx="5646081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986C14F3-FC03-4BDC-CC55-3DB1069D6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Azure Web </a:t>
            </a:r>
            <a:r>
              <a:rPr lang="en-US" err="1"/>
              <a:t>PubSub</a:t>
            </a:r>
            <a:r>
              <a:rPr lang="en-US"/>
              <a:t> Service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9A079A6-FA3D-A0FC-CF52-09D8D9654B97}"/>
              </a:ext>
            </a:extLst>
          </p:cNvPr>
          <p:cNvSpPr txBox="1">
            <a:spLocks/>
          </p:cNvSpPr>
          <p:nvPr/>
        </p:nvSpPr>
        <p:spPr>
          <a:xfrm>
            <a:off x="274637" y="982662"/>
            <a:ext cx="7467599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Algunos</a:t>
            </a:r>
            <a:r>
              <a:rPr lang="en-US" sz="3200" b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3200" b="1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conceptos</a:t>
            </a:r>
            <a:r>
              <a:rPr lang="en-US" sz="3200" b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3200" b="1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básicos</a:t>
            </a:r>
            <a:endParaRPr lang="en-US" sz="3200" b="1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E303611-DD91-AFD8-BDEF-95B7418E3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7" y="1769070"/>
            <a:ext cx="8075834" cy="44073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/>
              <a:t>Service</a:t>
            </a:r>
            <a:r>
              <a:rPr lang="es-ES" sz="2800"/>
              <a:t>: El propio Azure Web </a:t>
            </a:r>
            <a:r>
              <a:rPr lang="es-ES" sz="2800" err="1"/>
              <a:t>PubSub</a:t>
            </a:r>
            <a:r>
              <a:rPr lang="es-ES" sz="280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err="1"/>
              <a:t>Connection</a:t>
            </a:r>
            <a:r>
              <a:rPr lang="es-ES" sz="2800"/>
              <a:t>: Representa una conexión </a:t>
            </a:r>
            <a:r>
              <a:rPr lang="es-ES" sz="2800" err="1"/>
              <a:t>WebSocket</a:t>
            </a:r>
            <a:r>
              <a:rPr lang="es-ES" sz="2800"/>
              <a:t> individual conectada al servicio. También conocido como </a:t>
            </a:r>
            <a:r>
              <a:rPr lang="es-ES" sz="2800" b="1"/>
              <a:t>cliente</a:t>
            </a:r>
            <a:r>
              <a:rPr lang="es-ES" sz="2800"/>
              <a:t> o </a:t>
            </a:r>
            <a:r>
              <a:rPr lang="es-ES" sz="2800" b="1"/>
              <a:t>conexión cliente</a:t>
            </a:r>
            <a:r>
              <a:rPr lang="es-ES" sz="280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/>
              <a:t>Hub</a:t>
            </a:r>
            <a:r>
              <a:rPr lang="es-ES" sz="2800"/>
              <a:t>: Concepto lógico relativo a un conjunto de conexiones de clientes.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err="1"/>
              <a:t>Group</a:t>
            </a:r>
            <a:r>
              <a:rPr lang="es-ES" sz="2800"/>
              <a:t>: Subconjunto de conexiones al Hub.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err="1"/>
              <a:t>User</a:t>
            </a:r>
            <a:r>
              <a:rPr lang="es-ES" sz="2800"/>
              <a:t>: Las conexiones pueden pertenecer a un usuario y éste puede tener varias.</a:t>
            </a:r>
          </a:p>
        </p:txBody>
      </p:sp>
    </p:spTree>
    <p:extLst>
      <p:ext uri="{BB962C8B-B14F-4D97-AF65-F5344CB8AC3E}">
        <p14:creationId xmlns:p14="http://schemas.microsoft.com/office/powerpoint/2010/main" val="233496946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OOTS BJJ History - ROOTS Brazilian Jiu-Jitsu">
            <a:extLst>
              <a:ext uri="{FF2B5EF4-FFF2-40B4-BE49-F238E27FC236}">
                <a16:creationId xmlns:a16="http://schemas.microsoft.com/office/drawing/2014/main" id="{C2662B67-8F1A-494C-6F67-34DA32FFD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6659" y="1825885"/>
            <a:ext cx="6305383" cy="433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986C14F3-FC03-4BDC-CC55-3DB1069D6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Azure Web </a:t>
            </a:r>
            <a:r>
              <a:rPr lang="en-US" err="1"/>
              <a:t>PubSub</a:t>
            </a:r>
            <a:r>
              <a:rPr lang="en-US"/>
              <a:t> Service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9A079A6-FA3D-A0FC-CF52-09D8D9654B97}"/>
              </a:ext>
            </a:extLst>
          </p:cNvPr>
          <p:cNvSpPr txBox="1">
            <a:spLocks/>
          </p:cNvSpPr>
          <p:nvPr/>
        </p:nvSpPr>
        <p:spPr>
          <a:xfrm>
            <a:off x="274637" y="982662"/>
            <a:ext cx="7467599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Algunos</a:t>
            </a:r>
            <a:r>
              <a:rPr lang="en-US" sz="3200" b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3200" b="1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conceptos</a:t>
            </a:r>
            <a:r>
              <a:rPr lang="en-US" sz="3200" b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3200" b="1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básicos</a:t>
            </a:r>
            <a:endParaRPr lang="en-US" sz="3200" b="1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E303611-DD91-AFD8-BDEF-95B7418E3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4061" y="1610526"/>
            <a:ext cx="8075834" cy="479515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err="1"/>
              <a:t>Message</a:t>
            </a:r>
            <a:r>
              <a:rPr lang="es-ES" sz="280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err="1"/>
              <a:t>ConnectionId</a:t>
            </a:r>
            <a:r>
              <a:rPr lang="es-ES" sz="2800"/>
              <a:t>: Cuando un cliente se conecta al servicio, éste le asigna un id. único.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/>
              <a:t>Client </a:t>
            </a:r>
            <a:r>
              <a:rPr lang="es-ES" sz="2800" b="1" err="1"/>
              <a:t>Events</a:t>
            </a:r>
            <a:r>
              <a:rPr lang="es-ES" sz="2800"/>
              <a:t>: Los eventos se crean durante el ciclo de vida de una conexión del cliente. (</a:t>
            </a:r>
            <a:r>
              <a:rPr lang="es-ES" sz="2800" b="1" err="1"/>
              <a:t>connect</a:t>
            </a:r>
            <a:r>
              <a:rPr lang="es-ES" sz="2800" b="1"/>
              <a:t>, </a:t>
            </a:r>
            <a:r>
              <a:rPr lang="es-ES" sz="2800" b="1" err="1"/>
              <a:t>connected</a:t>
            </a:r>
            <a:r>
              <a:rPr lang="es-ES" sz="2800" b="1"/>
              <a:t>, </a:t>
            </a:r>
            <a:r>
              <a:rPr lang="es-ES" sz="2800" b="1" err="1"/>
              <a:t>disconnect</a:t>
            </a:r>
            <a:r>
              <a:rPr lang="es-ES" sz="2800" b="1"/>
              <a:t>, </a:t>
            </a:r>
            <a:r>
              <a:rPr lang="es-ES" sz="2800" b="1" err="1"/>
              <a:t>message</a:t>
            </a:r>
            <a:r>
              <a:rPr lang="es-ES" sz="2800"/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/>
              <a:t>Event </a:t>
            </a:r>
            <a:r>
              <a:rPr lang="es-ES" sz="2800" b="1" err="1"/>
              <a:t>Handler</a:t>
            </a:r>
            <a:r>
              <a:rPr lang="es-ES" sz="2800"/>
              <a:t>: Contiene la lógica para controlar los eventos del cliente.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/>
              <a:t>Server</a:t>
            </a:r>
            <a:r>
              <a:rPr lang="es-ES" sz="2800"/>
              <a:t>: Controla eventos de cliente, administra las conexiones del cliente y publica mensajes en grupos.</a:t>
            </a:r>
          </a:p>
        </p:txBody>
      </p:sp>
    </p:spTree>
    <p:extLst>
      <p:ext uri="{BB962C8B-B14F-4D97-AF65-F5344CB8AC3E}">
        <p14:creationId xmlns:p14="http://schemas.microsoft.com/office/powerpoint/2010/main" val="26153628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in on DED">
            <a:extLst>
              <a:ext uri="{FF2B5EF4-FFF2-40B4-BE49-F238E27FC236}">
                <a16:creationId xmlns:a16="http://schemas.microsoft.com/office/drawing/2014/main" id="{C22B18FC-C788-0E54-14A5-4FA3981EC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236" y="378336"/>
            <a:ext cx="4663191" cy="632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986C14F3-FC03-4BDC-CC55-3DB1069D6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Azure Web </a:t>
            </a:r>
            <a:r>
              <a:rPr lang="en-US" err="1"/>
              <a:t>PubSub</a:t>
            </a:r>
            <a:r>
              <a:rPr lang="en-US"/>
              <a:t> Service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9A079A6-FA3D-A0FC-CF52-09D8D9654B97}"/>
              </a:ext>
            </a:extLst>
          </p:cNvPr>
          <p:cNvSpPr txBox="1">
            <a:spLocks/>
          </p:cNvSpPr>
          <p:nvPr/>
        </p:nvSpPr>
        <p:spPr>
          <a:xfrm>
            <a:off x="274637" y="982662"/>
            <a:ext cx="7467599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Algunos</a:t>
            </a:r>
            <a:r>
              <a:rPr lang="en-US" sz="3200" b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3200" b="1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conceptos</a:t>
            </a:r>
            <a:r>
              <a:rPr lang="en-US" sz="3200" b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3200" b="1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básicos</a:t>
            </a:r>
            <a:endParaRPr lang="en-US" sz="3200" b="1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E303611-DD91-AFD8-BDEF-95B7418E3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5275" y="1697062"/>
            <a:ext cx="8075834" cy="464127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/>
              <a:t>Simple </a:t>
            </a:r>
            <a:r>
              <a:rPr lang="es-ES" sz="2800" b="1" err="1"/>
              <a:t>WebSocket</a:t>
            </a:r>
            <a:r>
              <a:rPr lang="es-ES" sz="2800" b="1"/>
              <a:t> Client: </a:t>
            </a:r>
            <a:r>
              <a:rPr lang="es-ES" sz="2800"/>
              <a:t>Permite la comunicación bidireccional entre un cliente que ejecuta código no confiable en un entorno controlado a un host remoto.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err="1"/>
              <a:t>PubSub</a:t>
            </a:r>
            <a:r>
              <a:rPr lang="es-ES" sz="2800" b="1"/>
              <a:t> </a:t>
            </a:r>
            <a:r>
              <a:rPr lang="es-ES" sz="2800" b="1" err="1"/>
              <a:t>WebSocket</a:t>
            </a:r>
            <a:r>
              <a:rPr lang="es-ES" sz="2800" b="1"/>
              <a:t> Client</a:t>
            </a:r>
            <a:r>
              <a:rPr lang="es-ES" sz="2800"/>
              <a:t>: El servicio también admite un </a:t>
            </a:r>
            <a:r>
              <a:rPr lang="es-ES" sz="2800" err="1"/>
              <a:t>subprotocolo</a:t>
            </a:r>
            <a:r>
              <a:rPr lang="es-ES" sz="2800"/>
              <a:t> específico, que permite publicar o suscribirse directamente en lugar de realizar un recorrido de ida y vuelta al servidor. </a:t>
            </a:r>
            <a:r>
              <a:rPr lang="es-ES" sz="2400"/>
              <a:t>  </a:t>
            </a:r>
          </a:p>
          <a:p>
            <a:r>
              <a:rPr lang="es-ES" sz="2400"/>
              <a:t>  </a:t>
            </a:r>
            <a:r>
              <a:rPr lang="es-ES" sz="2000"/>
              <a:t>(</a:t>
            </a:r>
            <a:r>
              <a:rPr lang="es-ES" sz="2000" b="1"/>
              <a:t>json.webpubsub.azure.v1</a:t>
            </a:r>
            <a:r>
              <a:rPr lang="es-ES" sz="2000"/>
              <a:t>,</a:t>
            </a:r>
            <a:r>
              <a:rPr lang="es-ES" sz="2000" b="1"/>
              <a:t>protobuf.webpubsub.azure.v1</a:t>
            </a:r>
            <a:r>
              <a:rPr lang="es-ES" sz="2000"/>
              <a:t>)</a:t>
            </a:r>
          </a:p>
          <a:p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9845240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986C14F3-FC03-4BDC-CC55-3DB1069D6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Azure Web </a:t>
            </a:r>
            <a:r>
              <a:rPr lang="en-US" err="1"/>
              <a:t>PubSub</a:t>
            </a:r>
            <a:r>
              <a:rPr lang="en-US"/>
              <a:t> Service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9A079A6-FA3D-A0FC-CF52-09D8D9654B97}"/>
              </a:ext>
            </a:extLst>
          </p:cNvPr>
          <p:cNvSpPr txBox="1">
            <a:spLocks/>
          </p:cNvSpPr>
          <p:nvPr/>
        </p:nvSpPr>
        <p:spPr>
          <a:xfrm>
            <a:off x="274637" y="982662"/>
            <a:ext cx="7467599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b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</a:t>
            </a:r>
            <a:r>
              <a:rPr lang="en-US" sz="3200" b="1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imitaciones</a:t>
            </a:r>
            <a:r>
              <a:rPr lang="en-US" sz="3200" b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y </a:t>
            </a:r>
            <a:r>
              <a:rPr lang="en-US" sz="3200" b="1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precios</a:t>
            </a:r>
            <a:endParaRPr lang="en-US" sz="3200" b="1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E303611-DD91-AFD8-BDEF-95B7418E3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102" y="1610526"/>
            <a:ext cx="8723906" cy="3065455"/>
          </a:xfrm>
        </p:spPr>
        <p:txBody>
          <a:bodyPr/>
          <a:lstStyle/>
          <a:p>
            <a:r>
              <a:rPr lang="es-ES" sz="1800"/>
              <a:t>Los siguientes factores afectan a la capacidad de entrada y salida: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/>
              <a:t>Nivel de SKU (CPU y memoria).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/>
              <a:t>Número de conexiones.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/>
              <a:t>Tamaño del mensaje.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/>
              <a:t>Velocidad de envío de mensajes.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/>
              <a:t>Escenario de caso de uso (costo de enrutamiento).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/>
              <a:t>La unidad es un concepto abstracto de la funcionalidad del servicio Azure Web </a:t>
            </a:r>
            <a:r>
              <a:rPr lang="es-ES" sz="1800" err="1"/>
              <a:t>PubSub</a:t>
            </a:r>
            <a:r>
              <a:rPr lang="es-ES" sz="1800"/>
              <a:t>. Cada unidad admite 1000 conexiones simultáneas como máximo. Cada instancia del servicio puede tener 1, 2, 5, 10, 20, 50 o 100 unidades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360662-2939-DCEF-111C-06601A7E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597" y="616942"/>
            <a:ext cx="3614841" cy="6994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51D9-32EC-82A6-7FB9-D9DD31AFD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6" y="4505374"/>
            <a:ext cx="8823920" cy="256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0020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onin Samurai Drawing - Free image on Pixabay">
            <a:extLst>
              <a:ext uri="{FF2B5EF4-FFF2-40B4-BE49-F238E27FC236}">
                <a16:creationId xmlns:a16="http://schemas.microsoft.com/office/drawing/2014/main" id="{A42252FF-A722-3C9F-F2A9-EC232A7A7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4691" y="997470"/>
            <a:ext cx="6918325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986C14F3-FC03-4BDC-CC55-3DB1069D6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Azure Web </a:t>
            </a:r>
            <a:r>
              <a:rPr lang="en-US" err="1"/>
              <a:t>PubSub</a:t>
            </a:r>
            <a:r>
              <a:rPr lang="en-US"/>
              <a:t> Service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9A079A6-FA3D-A0FC-CF52-09D8D9654B97}"/>
              </a:ext>
            </a:extLst>
          </p:cNvPr>
          <p:cNvSpPr txBox="1">
            <a:spLocks/>
          </p:cNvSpPr>
          <p:nvPr/>
        </p:nvSpPr>
        <p:spPr>
          <a:xfrm>
            <a:off x="274637" y="982662"/>
            <a:ext cx="7467599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Ejemplos</a:t>
            </a:r>
            <a:r>
              <a:rPr lang="en-US" sz="3200" b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de </a:t>
            </a:r>
            <a:r>
              <a:rPr lang="en-US" sz="3200" b="1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aplicaciones</a:t>
            </a:r>
            <a:endParaRPr lang="en-US" sz="3200" b="1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E303611-DD91-AFD8-BDEF-95B7418E3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37932" y="1610526"/>
            <a:ext cx="8723906" cy="4899803"/>
          </a:xfrm>
        </p:spPr>
        <p:txBody>
          <a:bodyPr/>
          <a:lstStyle/>
          <a:p>
            <a:r>
              <a:rPr lang="es-ES" sz="3200"/>
              <a:t>Este servicio se puede usar con cualquier tipo de aplicación que requiera actualizaciones de contenido en tiempo real.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/>
              <a:t>Actualizaciones de datos de alta frecuencia.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/>
              <a:t>Paneles activos y supervisión.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/>
              <a:t>Chat en directo entre plataformas.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/>
              <a:t>Ubicación en tiempo real en el mapa.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/>
              <a:t>Publicidad dirigida en tiempo real.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/>
              <a:t>Aplicaciones de colaboración.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/>
              <a:t>Notificaciones instantáneas de inserción.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/>
              <a:t>Difusión en tiempo real.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err="1"/>
              <a:t>IoT</a:t>
            </a:r>
            <a:r>
              <a:rPr lang="es-ES" sz="2000"/>
              <a:t> y dispositivos conectados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/>
              <a:t>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261076949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Demo </a:t>
            </a:r>
            <a:br>
              <a:rPr lang="en-US" sz="6000"/>
            </a:br>
            <a:r>
              <a:rPr lang="en-US" sz="6000"/>
              <a:t>AZURE WEB PUBSUB</a:t>
            </a:r>
          </a:p>
        </p:txBody>
      </p:sp>
      <p:pic>
        <p:nvPicPr>
          <p:cNvPr id="2050" name="Picture 2" descr="Azure Web PubSub: publicación web mediante WebSocket | Microsoft Azure">
            <a:extLst>
              <a:ext uri="{FF2B5EF4-FFF2-40B4-BE49-F238E27FC236}">
                <a16:creationId xmlns:a16="http://schemas.microsoft.com/office/drawing/2014/main" id="{88976B93-974C-2F58-D123-13877B5B7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49" y="1913086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C9B37A9-32C0-EF15-E226-FD9C0677E381}"/>
              </a:ext>
            </a:extLst>
          </p:cNvPr>
          <p:cNvSpPr txBox="1">
            <a:spLocks/>
          </p:cNvSpPr>
          <p:nvPr/>
        </p:nvSpPr>
        <p:spPr>
          <a:xfrm>
            <a:off x="547747" y="5369470"/>
            <a:ext cx="7467599" cy="5170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Basada en https://code.benco.io/chatr/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86DE91-1FEE-4A7E-28FC-8D1532719C59}"/>
              </a:ext>
            </a:extLst>
          </p:cNvPr>
          <p:cNvSpPr txBox="1"/>
          <p:nvPr/>
        </p:nvSpPr>
        <p:spPr>
          <a:xfrm>
            <a:off x="673621" y="4361358"/>
            <a:ext cx="525658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0" i="0" u="sng">
                <a:solidFill>
                  <a:srgbClr val="9399F5"/>
                </a:solidFill>
                <a:effectLst/>
                <a:latin typeface="Segoe UI" panose="020B0502040204020203" pitchFamily="34" charset="0"/>
                <a:hlinkClick r:id="rId4" tooltip="https://bit.ly/3shlrr2"/>
              </a:rPr>
              <a:t>https://bit.ly/3shlrR2</a:t>
            </a:r>
            <a:endParaRPr lang="en-US" sz="2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6054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98642A1-00BE-30E7-3332-87967699B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6401"/>
            <a:ext cx="11829753" cy="700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9FF778-E15A-AA28-A363-3C959761D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621" y="-6401"/>
            <a:ext cx="2374527" cy="270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23591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0FB5A9-8F49-AAE1-1EFC-9F6FB815012D}"/>
              </a:ext>
            </a:extLst>
          </p:cNvPr>
          <p:cNvSpPr txBox="1"/>
          <p:nvPr/>
        </p:nvSpPr>
        <p:spPr>
          <a:xfrm>
            <a:off x="7188659" y="67765"/>
            <a:ext cx="5033366" cy="140346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8000">
                <a:solidFill>
                  <a:schemeClr val="bg1"/>
                </a:solidFill>
              </a:rPr>
              <a:t>¡GRACIAS!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AD0CA8-F753-982F-1595-0CDE19AEADE9}"/>
              </a:ext>
            </a:extLst>
          </p:cNvPr>
          <p:cNvGrpSpPr/>
          <p:nvPr/>
        </p:nvGrpSpPr>
        <p:grpSpPr>
          <a:xfrm>
            <a:off x="1983088" y="5179685"/>
            <a:ext cx="4667197" cy="1260000"/>
            <a:chOff x="961653" y="4571484"/>
            <a:chExt cx="4667197" cy="1260000"/>
          </a:xfrm>
        </p:grpSpPr>
        <p:pic>
          <p:nvPicPr>
            <p:cNvPr id="5" name="Picture 4" descr="A person with his arms crossed&#10;&#10;Description automatically generated with medium confidence">
              <a:extLst>
                <a:ext uri="{FF2B5EF4-FFF2-40B4-BE49-F238E27FC236}">
                  <a16:creationId xmlns:a16="http://schemas.microsoft.com/office/drawing/2014/main" id="{480199AE-2996-CAA3-C9D2-7A7029AF64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84" t="2" r="8684" b="36286"/>
            <a:stretch/>
          </p:blipFill>
          <p:spPr>
            <a:xfrm>
              <a:off x="961653" y="4571484"/>
              <a:ext cx="1264172" cy="1260000"/>
            </a:xfrm>
            <a:prstGeom prst="ellipse">
              <a:avLst/>
            </a:prstGeom>
            <a:noFill/>
            <a:ln w="38100">
              <a:solidFill>
                <a:srgbClr val="5A206C"/>
              </a:solidFill>
            </a:ln>
            <a:effectLst>
              <a:glow rad="101600">
                <a:schemeClr val="bg1">
                  <a:lumMod val="95000"/>
                  <a:alpha val="60000"/>
                </a:schemeClr>
              </a:glo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5DEBFC-0370-CBBF-AE76-81072EFBE4DD}"/>
                </a:ext>
              </a:extLst>
            </p:cNvPr>
            <p:cNvSpPr txBox="1"/>
            <p:nvPr/>
          </p:nvSpPr>
          <p:spPr>
            <a:xfrm>
              <a:off x="2329805" y="4572081"/>
              <a:ext cx="3299045" cy="1258806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>
                  <a:solidFill>
                    <a:schemeClr val="bg1"/>
                  </a:solidFill>
                </a:rPr>
                <a:t>Rodrigo Liberoff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>
                  <a:solidFill>
                    <a:schemeClr val="bg1"/>
                  </a:solidFill>
                </a:rPr>
                <a:t>     </a:t>
              </a:r>
              <a:r>
                <a:rPr lang="es-ES" sz="2800" b="0" i="0">
                  <a:solidFill>
                    <a:schemeClr val="bg1"/>
                  </a:solidFill>
                  <a:effectLst/>
                  <a:latin typeface="TwitterChirp"/>
                </a:rPr>
                <a:t>@rliberoff</a:t>
              </a:r>
            </a:p>
          </p:txBody>
        </p:sp>
      </p:grpSp>
      <p:pic>
        <p:nvPicPr>
          <p:cNvPr id="22" name="Picture 2" descr="Twitter Icon Svg #218771 - Free Icons Library">
            <a:extLst>
              <a:ext uri="{FF2B5EF4-FFF2-40B4-BE49-F238E27FC236}">
                <a16:creationId xmlns:a16="http://schemas.microsoft.com/office/drawing/2014/main" id="{93C483B6-40A5-229A-23E7-C1DBBB354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493" y="5869711"/>
            <a:ext cx="468001" cy="46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C44822EB-FBE7-DE01-11AB-42DD6B392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29" y="5377685"/>
            <a:ext cx="864000" cy="864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328AF6C-CFA3-55DD-3DA3-E68E4D9F8431}"/>
              </a:ext>
            </a:extLst>
          </p:cNvPr>
          <p:cNvGrpSpPr/>
          <p:nvPr/>
        </p:nvGrpSpPr>
        <p:grpSpPr>
          <a:xfrm>
            <a:off x="1983088" y="3441444"/>
            <a:ext cx="4559056" cy="1260000"/>
            <a:chOff x="963739" y="3051847"/>
            <a:chExt cx="4559056" cy="1260000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B8AD1E6-5F14-FC26-F328-6079E91F80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739" y="3051847"/>
              <a:ext cx="1260000" cy="1260000"/>
            </a:xfrm>
            <a:prstGeom prst="ellipse">
              <a:avLst/>
            </a:prstGeom>
            <a:noFill/>
            <a:ln w="38100">
              <a:solidFill>
                <a:srgbClr val="5A206C"/>
              </a:solidFill>
            </a:ln>
            <a:effectLst>
              <a:glow rad="101600">
                <a:schemeClr val="bg1">
                  <a:lumMod val="95000"/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8B5F0F-4AE4-3506-F116-AFA57CFB062E}"/>
                </a:ext>
              </a:extLst>
            </p:cNvPr>
            <p:cNvSpPr txBox="1"/>
            <p:nvPr/>
          </p:nvSpPr>
          <p:spPr>
            <a:xfrm>
              <a:off x="2329805" y="3052444"/>
              <a:ext cx="3192990" cy="1258806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>
                  <a:solidFill>
                    <a:schemeClr val="bg1"/>
                  </a:solidFill>
                </a:rPr>
                <a:t>Santiago Porras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>
                  <a:solidFill>
                    <a:schemeClr val="bg1"/>
                  </a:solidFill>
                </a:rPr>
                <a:t>     </a:t>
              </a:r>
              <a:r>
                <a:rPr lang="es-ES" sz="2800" b="0" i="0">
                  <a:solidFill>
                    <a:schemeClr val="bg1"/>
                  </a:solidFill>
                  <a:effectLst/>
                  <a:latin typeface="TwitterChirp"/>
                </a:rPr>
                <a:t>@saintwukong</a:t>
              </a:r>
            </a:p>
          </p:txBody>
        </p:sp>
      </p:grpSp>
      <p:pic>
        <p:nvPicPr>
          <p:cNvPr id="21" name="Picture 2" descr="Twitter Icon Svg #218771 - Free Icons Library">
            <a:extLst>
              <a:ext uri="{FF2B5EF4-FFF2-40B4-BE49-F238E27FC236}">
                <a16:creationId xmlns:a16="http://schemas.microsoft.com/office/drawing/2014/main" id="{15977C06-66C3-8628-4782-A54AEF2FD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407" y="4129263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F4215506-3922-600F-9449-68ED377C9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58617" y="3567388"/>
            <a:ext cx="1008112" cy="100811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9112310-8BD0-6AF5-08E8-A9BC29CEF20A}"/>
              </a:ext>
            </a:extLst>
          </p:cNvPr>
          <p:cNvGrpSpPr/>
          <p:nvPr/>
        </p:nvGrpSpPr>
        <p:grpSpPr>
          <a:xfrm>
            <a:off x="1983088" y="1697062"/>
            <a:ext cx="4484711" cy="1260000"/>
            <a:chOff x="961653" y="1680155"/>
            <a:chExt cx="4484711" cy="126000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89A72E80-18E5-1808-113E-06542FD05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53" y="1680155"/>
              <a:ext cx="1260000" cy="1260000"/>
            </a:xfrm>
            <a:prstGeom prst="ellipse">
              <a:avLst/>
            </a:prstGeom>
            <a:noFill/>
            <a:ln w="38100">
              <a:solidFill>
                <a:srgbClr val="5A206C"/>
              </a:solidFill>
            </a:ln>
            <a:effectLst>
              <a:glow rad="101600">
                <a:schemeClr val="bg1">
                  <a:lumMod val="95000"/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0437F4-18BF-D610-38CE-7A65CBF45977}"/>
                </a:ext>
              </a:extLst>
            </p:cNvPr>
            <p:cNvSpPr txBox="1"/>
            <p:nvPr/>
          </p:nvSpPr>
          <p:spPr>
            <a:xfrm>
              <a:off x="2329805" y="1680752"/>
              <a:ext cx="3116559" cy="1258806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>
                  <a:solidFill>
                    <a:schemeClr val="bg1"/>
                  </a:solidFill>
                </a:rPr>
                <a:t>Sergio Parra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>
                  <a:solidFill>
                    <a:schemeClr val="bg1"/>
                  </a:solidFill>
                </a:rPr>
                <a:t>     </a:t>
              </a:r>
              <a:r>
                <a:rPr lang="es-ES" sz="2800" b="0" i="0">
                  <a:solidFill>
                    <a:schemeClr val="bg1"/>
                  </a:solidFill>
                  <a:effectLst/>
                  <a:latin typeface="TwitterChirp"/>
                </a:rPr>
                <a:t>@sparraguerra</a:t>
              </a:r>
              <a:endParaRPr lang="es-ES" sz="280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Twitter Icon Svg #218771 - Free Icons Library">
            <a:extLst>
              <a:ext uri="{FF2B5EF4-FFF2-40B4-BE49-F238E27FC236}">
                <a16:creationId xmlns:a16="http://schemas.microsoft.com/office/drawing/2014/main" id="{C4B96107-CC97-0968-7341-FA4E281E4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264" y="2366922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A picture containing icon&#10;&#10;Description automatically generated">
            <a:extLst>
              <a:ext uri="{FF2B5EF4-FFF2-40B4-BE49-F238E27FC236}">
                <a16:creationId xmlns:a16="http://schemas.microsoft.com/office/drawing/2014/main" id="{636D49A3-E593-7933-EF0A-69A8C6EDD0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729" y="1895062"/>
            <a:ext cx="864000" cy="864000"/>
          </a:xfrm>
          <a:prstGeom prst="rect">
            <a:avLst/>
          </a:prstGeom>
        </p:spPr>
      </p:pic>
      <p:pic>
        <p:nvPicPr>
          <p:cNvPr id="25" name="Imagen 2">
            <a:extLst>
              <a:ext uri="{FF2B5EF4-FFF2-40B4-BE49-F238E27FC236}">
                <a16:creationId xmlns:a16="http://schemas.microsoft.com/office/drawing/2014/main" id="{3C75691D-A27B-3859-D2DB-D9B12F0C9F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5951" y="1927673"/>
            <a:ext cx="1765422" cy="712281"/>
          </a:xfrm>
          <a:prstGeom prst="rect">
            <a:avLst/>
          </a:prstGeom>
        </p:spPr>
      </p:pic>
      <p:pic>
        <p:nvPicPr>
          <p:cNvPr id="27" name="Imagen 2">
            <a:extLst>
              <a:ext uri="{FF2B5EF4-FFF2-40B4-BE49-F238E27FC236}">
                <a16:creationId xmlns:a16="http://schemas.microsoft.com/office/drawing/2014/main" id="{C2798625-7087-819A-60B6-965AFD663C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5951" y="3715303"/>
            <a:ext cx="1765422" cy="71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404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52486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91114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B25A1D9A-3368-02A6-7A96-ECB1F63430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8445" y="988963"/>
            <a:ext cx="10399585" cy="501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51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Agenda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3621" y="1918977"/>
            <a:ext cx="10510192" cy="366651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4800"/>
              <a:t>Azure SignalR Service</a:t>
            </a:r>
          </a:p>
          <a:p>
            <a:pPr>
              <a:lnSpc>
                <a:spcPct val="150000"/>
              </a:lnSpc>
            </a:pPr>
            <a:r>
              <a:rPr lang="en-US" sz="4800"/>
              <a:t>Azure Fluid Relay</a:t>
            </a:r>
          </a:p>
          <a:p>
            <a:pPr>
              <a:lnSpc>
                <a:spcPct val="150000"/>
              </a:lnSpc>
            </a:pPr>
            <a:r>
              <a:rPr lang="en-US" sz="4800"/>
              <a:t>Azure Web </a:t>
            </a:r>
            <a:r>
              <a:rPr lang="en-US" sz="4800" err="1"/>
              <a:t>PubSub</a:t>
            </a:r>
            <a:endParaRPr lang="en-US" sz="4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7DDC37-CB08-FE36-BB67-C49481D0B42E}"/>
              </a:ext>
            </a:extLst>
          </p:cNvPr>
          <p:cNvSpPr/>
          <p:nvPr/>
        </p:nvSpPr>
        <p:spPr bwMode="auto">
          <a:xfrm rot="5400000">
            <a:off x="6609406" y="1410593"/>
            <a:ext cx="6994526" cy="4176464"/>
          </a:xfrm>
          <a:prstGeom prst="rect">
            <a:avLst/>
          </a:prstGeom>
          <a:solidFill>
            <a:srgbClr val="0013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Text, logo&#10;&#10;Description automatically generated">
            <a:extLst>
              <a:ext uri="{FF2B5EF4-FFF2-40B4-BE49-F238E27FC236}">
                <a16:creationId xmlns:a16="http://schemas.microsoft.com/office/drawing/2014/main" id="{F7D976D8-0281-4B98-F23D-A74FB16D2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0788" y="4635467"/>
            <a:ext cx="3571762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552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AZURE SIGNALR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B6016A-C929-9BF8-2348-35415DA0E5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1680460"/>
          </a:xfrm>
        </p:spPr>
        <p:txBody>
          <a:bodyPr/>
          <a:lstStyle/>
          <a:p>
            <a:r>
              <a:rPr lang="es-ES" sz="3600"/>
              <a:t>ASP.NET SignalR es una biblioteca de ASP.NET que simplifica el proceso de agregar funcionalidad web en tiempo real a las aplicaciones.</a:t>
            </a:r>
            <a:endParaRPr lang="en-US" sz="36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0337A6-26AF-7B05-912D-618D5F5AD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Qué es SignalR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2075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D5C9F0-F580-31F3-3AB0-136F2FB85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511457"/>
          </a:xfrm>
        </p:spPr>
        <p:txBody>
          <a:bodyPr/>
          <a:lstStyle/>
          <a:p>
            <a:r>
              <a:rPr lang="es-ES" sz="2800"/>
              <a:t>SignalR proporciona una API sencilla para crear llamadas a procedimiento remoto de servidor a cliente (RPC) que llaman a funciones de JavaScript en exploradores cliente (y otras plataformas cliente) desde código .NET del lado servidor. SignalR también incluye api para la administración de conexiones (por ejemplo, eventos de conexión y desconexión) y la agrupación de conexiones.</a:t>
            </a:r>
            <a:endParaRPr lang="en-US" sz="28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AFE0C6-9DAB-9B6D-B9BC-5A513D0E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¿Cómo funciona?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5574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 Azure 2022 Spain - Template.potx" id="{3D5870E1-997D-4E28-82A5-2A63A99F73C3}" vid="{18F74480-EB95-4F36-87E3-7C3B480A8A70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 Azure 2022 Spain - Template.potx" id="{3D5870E1-997D-4E28-82A5-2A63A99F73C3}" vid="{E7B550EE-4293-4A82-A996-4931AD2A9FE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Global Azure 2022 Spain - Rodrigo</Template>
  <TotalTime>0</TotalTime>
  <Words>1655</Words>
  <Application>Microsoft Office PowerPoint</Application>
  <PresentationFormat>Custom</PresentationFormat>
  <Paragraphs>197</Paragraphs>
  <Slides>39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Consolas</vt:lpstr>
      <vt:lpstr>Segoe UI</vt:lpstr>
      <vt:lpstr>Segoe UI Emoji</vt:lpstr>
      <vt:lpstr>Segoe UI Historic</vt:lpstr>
      <vt:lpstr>Segoe UI Light</vt:lpstr>
      <vt:lpstr>TwitterChirp</vt:lpstr>
      <vt:lpstr>Wingdings</vt:lpstr>
      <vt:lpstr>Connect_2016_Template_Light</vt:lpstr>
      <vt:lpstr>Connect_2016_Template_Dark</vt:lpstr>
      <vt:lpstr>PowerPoint Presentation</vt:lpstr>
      <vt:lpstr>PowerPoint Presentation</vt:lpstr>
      <vt:lpstr> LA BATALLA POR EL TIEMPO REAL</vt:lpstr>
      <vt:lpstr>PowerPoint Presentation</vt:lpstr>
      <vt:lpstr>PowerPoint Presentation</vt:lpstr>
      <vt:lpstr>Agenda</vt:lpstr>
      <vt:lpstr>AZURE SIGNALR</vt:lpstr>
      <vt:lpstr>Qué es SignalR</vt:lpstr>
      <vt:lpstr>¿Cómo funciona?</vt:lpstr>
      <vt:lpstr>Cómo funciona</vt:lpstr>
      <vt:lpstr>Transportes de SignalR</vt:lpstr>
      <vt:lpstr>Escenarios para SignalR</vt:lpstr>
      <vt:lpstr>Qué es Azure SignalR</vt:lpstr>
      <vt:lpstr>Opciones</vt:lpstr>
      <vt:lpstr>Cómo funciona </vt:lpstr>
      <vt:lpstr>Modos de servicio</vt:lpstr>
      <vt:lpstr>Cómo se usa</vt:lpstr>
      <vt:lpstr>Limitaciones</vt:lpstr>
      <vt:lpstr>Precios</vt:lpstr>
      <vt:lpstr>Vamos a pasear por las termópilas a ver qué se cuece</vt:lpstr>
      <vt:lpstr>AZURE FLUID RELAY</vt:lpstr>
      <vt:lpstr>Fluid Framework</vt:lpstr>
      <vt:lpstr>Fluid Framework</vt:lpstr>
      <vt:lpstr>Fluid Framework</vt:lpstr>
      <vt:lpstr>       Azure Fluid Relay</vt:lpstr>
      <vt:lpstr>DEMO</vt:lpstr>
      <vt:lpstr>       Azure Fluid Relay</vt:lpstr>
      <vt:lpstr>AZURE WEB PUBSUB</vt:lpstr>
      <vt:lpstr>Azure Web PubSub Service</vt:lpstr>
      <vt:lpstr>Azure Web PubSub Service</vt:lpstr>
      <vt:lpstr>Azure Web PubSub Service</vt:lpstr>
      <vt:lpstr>Azure Web PubSub Service</vt:lpstr>
      <vt:lpstr>Azure Web PubSub Service</vt:lpstr>
      <vt:lpstr>Azure Web PubSub Service</vt:lpstr>
      <vt:lpstr>Demo  AZURE WEB PUBSUB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Rodrigo Liberoff Vázquez</dc:creator>
  <cp:keywords/>
  <dc:description/>
  <cp:lastModifiedBy>Sergio Parra Guerra</cp:lastModifiedBy>
  <cp:revision>2</cp:revision>
  <dcterms:created xsi:type="dcterms:W3CDTF">2022-05-03T18:50:10Z</dcterms:created>
  <dcterms:modified xsi:type="dcterms:W3CDTF">2022-05-16T09:04:39Z</dcterms:modified>
  <cp:category/>
</cp:coreProperties>
</file>